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handoutMasterIdLst>
    <p:handoutMasterId r:id="rId15"/>
  </p:handoutMasterIdLst>
  <p:sldIdLst>
    <p:sldId id="267" r:id="rId2"/>
    <p:sldId id="256" r:id="rId3"/>
    <p:sldId id="258" r:id="rId4"/>
    <p:sldId id="262" r:id="rId5"/>
    <p:sldId id="270" r:id="rId6"/>
    <p:sldId id="265" r:id="rId7"/>
    <p:sldId id="271" r:id="rId8"/>
    <p:sldId id="259" r:id="rId9"/>
    <p:sldId id="263" r:id="rId10"/>
    <p:sldId id="260" r:id="rId11"/>
    <p:sldId id="269" r:id="rId12"/>
    <p:sldId id="264" r:id="rId13"/>
    <p:sldId id="268" r:id="rId1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0" hangingPunct="0">
              <a:defRPr sz="1200"/>
            </a:lvl1pPr>
          </a:lstStyle>
          <a:p>
            <a:pPr>
              <a:defRPr/>
            </a:pPr>
            <a:endParaRPr lang="en-US"/>
          </a:p>
        </p:txBody>
      </p:sp>
      <p:sp>
        <p:nvSpPr>
          <p:cNvPr id="2867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0" hangingPunct="0">
              <a:defRPr sz="1200"/>
            </a:lvl1pPr>
          </a:lstStyle>
          <a:p>
            <a:pPr>
              <a:defRPr/>
            </a:pPr>
            <a:fld id="{9CEAE8AA-3624-4382-865E-2AB974A178DA}" type="datetimeFigureOut">
              <a:rPr lang="en-US"/>
              <a:pPr>
                <a:defRPr/>
              </a:pPr>
              <a:t>3/29/2013</a:t>
            </a:fld>
            <a:endParaRPr lang="en-US"/>
          </a:p>
        </p:txBody>
      </p:sp>
      <p:sp>
        <p:nvSpPr>
          <p:cNvPr id="2867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0" hangingPunct="0">
              <a:defRPr sz="1200"/>
            </a:lvl1pPr>
          </a:lstStyle>
          <a:p>
            <a:pPr>
              <a:defRPr/>
            </a:pPr>
            <a:endParaRPr lang="en-US"/>
          </a:p>
        </p:txBody>
      </p:sp>
      <p:sp>
        <p:nvSpPr>
          <p:cNvPr id="2867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0" hangingPunct="0">
              <a:defRPr sz="1200"/>
            </a:lvl1pPr>
          </a:lstStyle>
          <a:p>
            <a:pPr>
              <a:defRPr/>
            </a:pPr>
            <a:fld id="{FB58B651-D0FD-4CE9-933A-73AB20EA70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A95796B-D750-4CF4-B0EE-A75527AF3F5A}" type="datetimeFigureOut">
              <a:rPr lang="en-US"/>
              <a:pPr>
                <a:defRPr/>
              </a:pPr>
              <a:t>3/29/2013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289114-02B0-4AEB-8D8F-1C724E7D16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17A792-72EB-4386-A5EB-BCAC1546EF37}" type="datetimeFigureOut">
              <a:rPr lang="en-US"/>
              <a:pPr>
                <a:defRPr/>
              </a:pPr>
              <a:t>3/29/2013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C278A8-037E-41D4-AECA-58A75B13B1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1E5F88-24BD-4988-97AA-52B51F893BD8}" type="datetimeFigureOut">
              <a:rPr lang="en-US"/>
              <a:pPr>
                <a:defRPr/>
              </a:pPr>
              <a:t>3/29/2013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9A3994-7D56-40B2-8408-5F0E142D6BD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651788-5CC2-4940-A2D5-9342A19EC918}" type="datetimeFigureOut">
              <a:rPr lang="en-US"/>
              <a:pPr>
                <a:defRPr/>
              </a:pPr>
              <a:t>3/29/2013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CB9AD4-D2EE-422B-98EF-7199934BE1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1D97C5-F9EA-41B2-A850-76A348BA73A7}"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467F0A-E828-4B60-919C-886A7FFEF91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F3569D-ABEE-4234-80E4-945C298EA47B}" type="datetimeFigureOut">
              <a:rPr lang="en-US"/>
              <a:pPr>
                <a:defRPr/>
              </a:pPr>
              <a:t>3/29/2013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BF8674-485A-480D-8F10-8A05DA0139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12879DB-6B19-46C6-983E-A24E55599886}" type="datetimeFigureOut">
              <a:rPr lang="en-US"/>
              <a:pPr>
                <a:defRPr/>
              </a:pPr>
              <a:t>3/29/2013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DAE8459-D7FF-48E9-9A1D-30C5A1DF52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16FE363-A113-430E-AAB3-1834B34D0BBD}" type="datetimeFigureOut">
              <a:rPr lang="en-US"/>
              <a:pPr>
                <a:defRPr/>
              </a:pPr>
              <a:t>3/29/2013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DF03692-6BC4-43D3-A645-A140213016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A8234EF-2F32-43D2-B0DA-B5034ED04D99}" type="datetimeFigureOut">
              <a:rPr lang="en-US"/>
              <a:pPr>
                <a:defRPr/>
              </a:pPr>
              <a:t>3/29/2013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F4092FA-0981-4337-8858-9F0BA53F44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47678DB-6FB8-4924-A4D3-B0B7125A54A8}" type="datetimeFigureOut">
              <a:rPr lang="en-US"/>
              <a:pPr>
                <a:defRPr/>
              </a:pPr>
              <a:t>3/29/2013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134E77-6C81-4329-90EA-051A0C0D285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8A0F06F-67DF-4365-A18F-7F3197A6C7A4}" type="datetimeFigureOut">
              <a:rPr lang="en-US"/>
              <a:pPr>
                <a:defRPr/>
              </a:pPr>
              <a:t>3/29/2013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E1E6AE5-6460-4CD1-A057-2217A300E93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D077DE13-4C0B-4944-A735-86234B40647E}" type="datetimeFigureOut">
              <a:rPr lang="en-US"/>
              <a:pPr>
                <a:defRPr/>
              </a:pPr>
              <a:t>3/29/2013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5F7E85F-B8A7-49DD-826C-C4E95E40026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87"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2693987"/>
            <a:ext cx="8839200" cy="1143000"/>
          </a:xfrm>
        </p:spPr>
        <p:txBody>
          <a:bodyPr>
            <a:normAutofit fontScale="90000"/>
          </a:bodyPr>
          <a:lstStyle/>
          <a:p>
            <a:pPr eaLnBrk="1" fontAlgn="auto" hangingPunct="1">
              <a:spcAft>
                <a:spcPts val="0"/>
              </a:spcAft>
              <a:defRPr/>
            </a:pPr>
            <a:r>
              <a:rPr lang="en-US" sz="3600" dirty="0" smtClean="0">
                <a:solidFill>
                  <a:srgbClr val="FF0000"/>
                </a:solidFill>
              </a:rPr>
              <a:t>Welcome to Mrs. Russell's second grade at </a:t>
            </a:r>
            <a:r>
              <a:rPr lang="en-US" dirty="0" smtClean="0">
                <a:solidFill>
                  <a:srgbClr val="FF0000"/>
                </a:solidFill>
              </a:rPr>
              <a:t/>
            </a:r>
            <a:br>
              <a:rPr lang="en-US" dirty="0" smtClean="0">
                <a:solidFill>
                  <a:srgbClr val="FF0000"/>
                </a:solidFill>
              </a:rPr>
            </a:br>
            <a:r>
              <a:rPr lang="en-US" dirty="0" err="1" smtClean="0">
                <a:solidFill>
                  <a:srgbClr val="FF0000"/>
                </a:solidFill>
              </a:rPr>
              <a:t>Tusky</a:t>
            </a:r>
            <a:r>
              <a:rPr lang="en-US" dirty="0" smtClean="0">
                <a:solidFill>
                  <a:srgbClr val="FF0000"/>
                </a:solidFill>
              </a:rPr>
              <a:t> Valley Intermediate!</a:t>
            </a:r>
            <a:r>
              <a:rPr lang="en-US" dirty="0" smtClean="0"/>
              <a:t/>
            </a:r>
            <a:br>
              <a:rPr lang="en-US" dirty="0" smtClean="0"/>
            </a:b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a:xfrm>
            <a:off x="228600" y="304800"/>
            <a:ext cx="1281113" cy="1295400"/>
          </a:xfrm>
        </p:spPr>
      </p:pic>
      <p:pic>
        <p:nvPicPr>
          <p:cNvPr id="3076" name="Picture 2"/>
          <p:cNvPicPr>
            <a:picLocks noChangeAspect="1" noChangeArrowheads="1"/>
          </p:cNvPicPr>
          <p:nvPr/>
        </p:nvPicPr>
        <p:blipFill>
          <a:blip r:embed="rId3" cstate="print"/>
          <a:srcRect/>
          <a:stretch>
            <a:fillRect/>
          </a:stretch>
        </p:blipFill>
        <p:spPr bwMode="auto">
          <a:xfrm>
            <a:off x="1676400" y="228600"/>
            <a:ext cx="5724525" cy="1695450"/>
          </a:xfrm>
          <a:prstGeom prst="rect">
            <a:avLst/>
          </a:prstGeom>
          <a:noFill/>
          <a:ln w="9525">
            <a:noFill/>
            <a:miter lim="800000"/>
            <a:headEnd/>
            <a:tailEnd/>
          </a:ln>
        </p:spPr>
      </p:pic>
      <p:pic>
        <p:nvPicPr>
          <p:cNvPr id="3077" name="Picture 3"/>
          <p:cNvPicPr>
            <a:picLocks noChangeAspect="1" noChangeArrowheads="1"/>
          </p:cNvPicPr>
          <p:nvPr/>
        </p:nvPicPr>
        <p:blipFill>
          <a:blip r:embed="rId2" cstate="print"/>
          <a:srcRect/>
          <a:stretch>
            <a:fillRect/>
          </a:stretch>
        </p:blipFill>
        <p:spPr bwMode="auto">
          <a:xfrm>
            <a:off x="7543800" y="304800"/>
            <a:ext cx="1281113" cy="1295400"/>
          </a:xfrm>
          <a:prstGeom prst="rect">
            <a:avLst/>
          </a:prstGeom>
          <a:noFill/>
          <a:ln w="9525">
            <a:noFill/>
            <a:miter lim="800000"/>
            <a:headEnd/>
            <a:tailEnd/>
          </a:ln>
        </p:spPr>
      </p:pic>
      <p:pic>
        <p:nvPicPr>
          <p:cNvPr id="3078" name="Picture 6" descr="G:\DCIM\101MSDCF\DSC01074.JPG"/>
          <p:cNvPicPr>
            <a:picLocks noChangeAspect="1" noChangeArrowheads="1"/>
          </p:cNvPicPr>
          <p:nvPr/>
        </p:nvPicPr>
        <p:blipFill>
          <a:blip r:embed="rId4" cstate="print"/>
          <a:srcRect/>
          <a:stretch>
            <a:fillRect/>
          </a:stretch>
        </p:blipFill>
        <p:spPr bwMode="auto">
          <a:xfrm>
            <a:off x="2743200" y="3810000"/>
            <a:ext cx="3505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solidFill>
                  <a:srgbClr val="FF0000"/>
                </a:solidFill>
              </a:rPr>
              <a:t>Mrs. Russell’s Expectations…</a:t>
            </a:r>
            <a:endParaRPr lang="en-US" dirty="0">
              <a:solidFill>
                <a:srgbClr val="FF0000"/>
              </a:solidFill>
            </a:endParaRPr>
          </a:p>
        </p:txBody>
      </p:sp>
      <p:sp>
        <p:nvSpPr>
          <p:cNvPr id="3" name="Content Placeholder 2"/>
          <p:cNvSpPr>
            <a:spLocks noGrp="1"/>
          </p:cNvSpPr>
          <p:nvPr>
            <p:ph idx="1"/>
          </p:nvPr>
        </p:nvSpPr>
        <p:spPr>
          <a:xfrm>
            <a:off x="304800" y="990600"/>
            <a:ext cx="8534400" cy="5715000"/>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Parents, please read the </a:t>
            </a:r>
            <a:r>
              <a:rPr lang="en-US" b="1" u="sng" dirty="0" smtClean="0"/>
              <a:t>newsletter</a:t>
            </a:r>
            <a:r>
              <a:rPr lang="en-US" dirty="0" smtClean="0"/>
              <a:t> each week to stay current with class and school events. The newsletter will come home on Monday night with the Homework Log!</a:t>
            </a:r>
          </a:p>
          <a:p>
            <a:pPr marL="548640" indent="-411480" eaLnBrk="1" fontAlgn="auto" hangingPunct="1">
              <a:spcAft>
                <a:spcPts val="0"/>
              </a:spcAft>
              <a:buClr>
                <a:schemeClr val="tx1">
                  <a:shade val="95000"/>
                </a:schemeClr>
              </a:buClr>
              <a:buFont typeface="Wingdings 2"/>
              <a:buChar char=""/>
              <a:defRPr/>
            </a:pPr>
            <a:endParaRPr lang="en-US" sz="1400" dirty="0" smtClean="0"/>
          </a:p>
          <a:p>
            <a:pPr marL="548640" indent="-411480" eaLnBrk="1" fontAlgn="auto" hangingPunct="1">
              <a:spcAft>
                <a:spcPts val="0"/>
              </a:spcAft>
              <a:buClr>
                <a:schemeClr val="tx1">
                  <a:shade val="95000"/>
                </a:schemeClr>
              </a:buClr>
              <a:buFont typeface="Wingdings 2"/>
              <a:buChar char=""/>
              <a:defRPr/>
            </a:pPr>
            <a:r>
              <a:rPr lang="en-US" dirty="0" smtClean="0"/>
              <a:t>Please check your child’s </a:t>
            </a:r>
            <a:r>
              <a:rPr lang="en-US" b="1" u="sng" dirty="0" smtClean="0"/>
              <a:t>Home Folder </a:t>
            </a:r>
            <a:r>
              <a:rPr lang="en-US" dirty="0" smtClean="0"/>
              <a:t>each night for important papers. We will have a weekly partner read that is to be read and signed at least three nights during the week.</a:t>
            </a:r>
          </a:p>
          <a:p>
            <a:pPr marL="548640" indent="-411480" eaLnBrk="1" fontAlgn="auto" hangingPunct="1">
              <a:spcAft>
                <a:spcPts val="0"/>
              </a:spcAft>
              <a:buClr>
                <a:schemeClr val="tx1">
                  <a:shade val="95000"/>
                </a:schemeClr>
              </a:buClr>
              <a:buFont typeface="Wingdings 2"/>
              <a:buChar char=""/>
              <a:defRPr/>
            </a:pPr>
            <a:endParaRPr lang="en-US" sz="1300" dirty="0" smtClean="0"/>
          </a:p>
          <a:p>
            <a:pPr marL="548640" indent="-411480" eaLnBrk="1" fontAlgn="auto" hangingPunct="1">
              <a:spcAft>
                <a:spcPts val="0"/>
              </a:spcAft>
              <a:buClr>
                <a:schemeClr val="tx1">
                  <a:shade val="95000"/>
                </a:schemeClr>
              </a:buClr>
              <a:buFont typeface="Wingdings 2"/>
              <a:buChar char=""/>
              <a:defRPr/>
            </a:pPr>
            <a:r>
              <a:rPr lang="en-US" dirty="0" smtClean="0"/>
              <a:t>Parents, please review the </a:t>
            </a:r>
            <a:r>
              <a:rPr lang="en-US" b="1" u="sng" dirty="0" smtClean="0"/>
              <a:t>Data Notebook </a:t>
            </a:r>
            <a:r>
              <a:rPr lang="en-US" dirty="0" smtClean="0"/>
              <a:t>on Monday night WITH your child and sign and return it on Tuesday. Please initial each page you review! This will make it easier for you to check for NEW assessments each week.</a:t>
            </a:r>
          </a:p>
          <a:p>
            <a:pPr marL="548640" indent="-411480" eaLnBrk="1" fontAlgn="auto" hangingPunct="1">
              <a:spcAft>
                <a:spcPts val="0"/>
              </a:spcAft>
              <a:buClr>
                <a:schemeClr val="tx1">
                  <a:shade val="95000"/>
                </a:schemeClr>
              </a:buClr>
              <a:buFont typeface="Wingdings 2"/>
              <a:buChar char=""/>
              <a:defRPr/>
            </a:pPr>
            <a:endParaRPr lang="en-US" sz="1300" dirty="0" smtClean="0"/>
          </a:p>
          <a:p>
            <a:pPr marL="548640" indent="-411480" eaLnBrk="1" fontAlgn="auto" hangingPunct="1">
              <a:spcAft>
                <a:spcPts val="0"/>
              </a:spcAft>
              <a:buClr>
                <a:schemeClr val="tx1">
                  <a:shade val="95000"/>
                </a:schemeClr>
              </a:buClr>
              <a:buFont typeface="Wingdings 2"/>
              <a:buChar char=""/>
              <a:defRPr/>
            </a:pPr>
            <a:r>
              <a:rPr lang="en-US" b="1" u="sng" dirty="0" smtClean="0"/>
              <a:t>Poetry Folders </a:t>
            </a:r>
            <a:r>
              <a:rPr lang="en-US" dirty="0" smtClean="0"/>
              <a:t>will come home on selected Fridays. Please follow the instructions with your child and sign the log.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Homework Logs</a:t>
            </a:r>
            <a:endParaRPr lang="en-US" dirty="0">
              <a:solidFill>
                <a:srgbClr val="FF0000"/>
              </a:solidFill>
            </a:endParaRPr>
          </a:p>
        </p:txBody>
      </p:sp>
      <p:sp>
        <p:nvSpPr>
          <p:cNvPr id="13315" name="Content Placeholder 2"/>
          <p:cNvSpPr>
            <a:spLocks noGrp="1"/>
          </p:cNvSpPr>
          <p:nvPr>
            <p:ph idx="1"/>
          </p:nvPr>
        </p:nvSpPr>
        <p:spPr>
          <a:xfrm>
            <a:off x="381000" y="1143000"/>
            <a:ext cx="8229600" cy="1447800"/>
          </a:xfrm>
        </p:spPr>
        <p:txBody>
          <a:bodyPr/>
          <a:lstStyle/>
          <a:p>
            <a:pPr eaLnBrk="1" hangingPunct="1"/>
            <a:r>
              <a:rPr lang="en-US" sz="2000" smtClean="0"/>
              <a:t>Homework is to be completed by your child and checked by an adult each week. Homework logs will come home Monday night and are due on Friday. All work is to be attached.</a:t>
            </a:r>
          </a:p>
          <a:p>
            <a:pPr eaLnBrk="1" hangingPunct="1"/>
            <a:endParaRPr lang="en-US" smtClean="0"/>
          </a:p>
        </p:txBody>
      </p:sp>
      <p:pic>
        <p:nvPicPr>
          <p:cNvPr id="13316" name="Picture 3" descr="C:\Users\Dan\Desktop\HL Pic.jpg"/>
          <p:cNvPicPr>
            <a:picLocks noChangeAspect="1" noChangeArrowheads="1"/>
          </p:cNvPicPr>
          <p:nvPr/>
        </p:nvPicPr>
        <p:blipFill>
          <a:blip r:embed="rId2" cstate="print"/>
          <a:srcRect/>
          <a:stretch>
            <a:fillRect/>
          </a:stretch>
        </p:blipFill>
        <p:spPr bwMode="auto">
          <a:xfrm>
            <a:off x="990600" y="2209800"/>
            <a:ext cx="72580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0000"/>
                </a:solidFill>
              </a:rPr>
              <a:t>How can I contact Mrs. Russell?</a:t>
            </a:r>
            <a:endParaRPr lang="en-US" dirty="0">
              <a:solidFill>
                <a:srgbClr val="FF0000"/>
              </a:solidFill>
            </a:endParaRPr>
          </a:p>
        </p:txBody>
      </p:sp>
      <p:sp>
        <p:nvSpPr>
          <p:cNvPr id="14339" name="Content Placeholder 2"/>
          <p:cNvSpPr>
            <a:spLocks noGrp="1"/>
          </p:cNvSpPr>
          <p:nvPr>
            <p:ph idx="1"/>
          </p:nvPr>
        </p:nvSpPr>
        <p:spPr>
          <a:xfrm>
            <a:off x="228600" y="1600200"/>
            <a:ext cx="8686800" cy="4708525"/>
          </a:xfrm>
        </p:spPr>
        <p:txBody>
          <a:bodyPr/>
          <a:lstStyle/>
          <a:p>
            <a:pPr eaLnBrk="1" hangingPunct="1"/>
            <a:r>
              <a:rPr lang="en-US" sz="2600" smtClean="0"/>
              <a:t>The fastest way to get in touch of me is through </a:t>
            </a:r>
          </a:p>
          <a:p>
            <a:pPr eaLnBrk="1" hangingPunct="1">
              <a:buFont typeface="Wingdings 2" pitchFamily="18" charset="2"/>
              <a:buNone/>
            </a:pPr>
            <a:r>
              <a:rPr lang="en-US" sz="2600" smtClean="0"/>
              <a:t>e-mail. My address is: </a:t>
            </a:r>
            <a:r>
              <a:rPr lang="en-US" sz="2600" smtClean="0">
                <a:solidFill>
                  <a:srgbClr val="FF0000"/>
                </a:solidFill>
              </a:rPr>
              <a:t>missy.russell@tvtrojans.org</a:t>
            </a:r>
          </a:p>
          <a:p>
            <a:pPr eaLnBrk="1" hangingPunct="1"/>
            <a:endParaRPr lang="en-US" sz="2600" smtClean="0">
              <a:solidFill>
                <a:srgbClr val="FF0000"/>
              </a:solidFill>
            </a:endParaRPr>
          </a:p>
          <a:p>
            <a:pPr eaLnBrk="1" hangingPunct="1"/>
            <a:r>
              <a:rPr lang="en-US" sz="2600" smtClean="0"/>
              <a:t>If you do not have access to the internet you can always call the school- 874.3234</a:t>
            </a:r>
          </a:p>
          <a:p>
            <a:pPr eaLnBrk="1" hangingPunct="1">
              <a:buFont typeface="Wingdings 2" pitchFamily="18" charset="2"/>
              <a:buNone/>
            </a:pPr>
            <a:endParaRPr lang="en-US" sz="2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pPr eaLnBrk="1" fontAlgn="auto" hangingPunct="1">
              <a:spcAft>
                <a:spcPts val="0"/>
              </a:spcAft>
              <a:defRPr/>
            </a:pPr>
            <a:r>
              <a:rPr lang="en-US" dirty="0" smtClean="0">
                <a:solidFill>
                  <a:srgbClr val="FF0000"/>
                </a:solidFill>
              </a:rPr>
              <a:t>Book Orders…</a:t>
            </a:r>
            <a:br>
              <a:rPr lang="en-US" dirty="0" smtClean="0">
                <a:solidFill>
                  <a:srgbClr val="FF0000"/>
                </a:solidFill>
              </a:rPr>
            </a:br>
            <a:r>
              <a:rPr lang="en-US" dirty="0" smtClean="0">
                <a:solidFill>
                  <a:srgbClr val="FF0000"/>
                </a:solidFill>
              </a:rPr>
              <a:t>Sharpeners…</a:t>
            </a:r>
            <a:r>
              <a:rPr lang="en-US" dirty="0" smtClean="0"/>
              <a:t/>
            </a:r>
            <a:br>
              <a:rPr lang="en-US" dirty="0" smtClean="0"/>
            </a:br>
            <a:r>
              <a:rPr lang="en-US" dirty="0" smtClean="0"/>
              <a:t/>
            </a:r>
            <a:br>
              <a:rPr lang="en-US" dirty="0" smtClean="0"/>
            </a:br>
            <a:r>
              <a:rPr lang="en-US" dirty="0" smtClean="0"/>
              <a:t>Labeling Data Notebooks…</a:t>
            </a:r>
            <a:endParaRPr lang="en-US" dirty="0"/>
          </a:p>
        </p:txBody>
      </p:sp>
      <p:sp>
        <p:nvSpPr>
          <p:cNvPr id="16387" name="Content Placeholder 2"/>
          <p:cNvSpPr>
            <a:spLocks noGrp="1"/>
          </p:cNvSpPr>
          <p:nvPr>
            <p:ph idx="1"/>
          </p:nvPr>
        </p:nvSpPr>
        <p:spPr>
          <a:xfrm>
            <a:off x="457200" y="2438400"/>
            <a:ext cx="8229600" cy="30321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b="1" dirty="0" smtClean="0">
                <a:solidFill>
                  <a:schemeClr val="bg1">
                    <a:lumMod val="95000"/>
                    <a:lumOff val="5000"/>
                  </a:schemeClr>
                </a:solidFill>
                <a:latin typeface="Comic Sans MS" pitchFamily="66" charset="0"/>
              </a:rPr>
              <a:t>Spelling</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bg1">
                    <a:lumMod val="95000"/>
                    <a:lumOff val="5000"/>
                  </a:schemeClr>
                </a:solidFill>
                <a:latin typeface="Comic Sans MS" pitchFamily="66" charset="0"/>
              </a:rPr>
              <a:t>Language Arts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bg1">
                    <a:lumMod val="95000"/>
                    <a:lumOff val="5000"/>
                  </a:schemeClr>
                </a:solidFill>
                <a:latin typeface="Comic Sans MS" pitchFamily="66" charset="0"/>
              </a:rPr>
              <a:t>Math Facts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bg1">
                    <a:lumMod val="95000"/>
                    <a:lumOff val="5000"/>
                  </a:schemeClr>
                </a:solidFill>
                <a:latin typeface="Comic Sans MS" pitchFamily="66" charset="0"/>
              </a:rPr>
              <a:t>Math</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bg1">
                    <a:lumMod val="95000"/>
                    <a:lumOff val="5000"/>
                  </a:schemeClr>
                </a:solidFill>
                <a:latin typeface="Comic Sans MS" pitchFamily="66" charset="0"/>
              </a:rPr>
              <a:t>Content</a:t>
            </a:r>
          </a:p>
          <a:p>
            <a:pPr marL="548640" indent="-411480" eaLnBrk="1" fontAlgn="auto" hangingPunct="1">
              <a:spcAft>
                <a:spcPts val="0"/>
              </a:spcAft>
              <a:buClr>
                <a:schemeClr val="tx1">
                  <a:shade val="95000"/>
                </a:schemeClr>
              </a:buClr>
              <a:buFont typeface="Wingdings 2" pitchFamily="18" charset="2"/>
              <a:buNone/>
              <a:defRPr/>
            </a:pPr>
            <a:r>
              <a:rPr lang="en-US" b="1" dirty="0" smtClean="0">
                <a:solidFill>
                  <a:schemeClr val="bg1">
                    <a:lumMod val="95000"/>
                    <a:lumOff val="5000"/>
                  </a:schemeClr>
                </a:solidFill>
                <a:latin typeface="Comic Sans MS" pitchFamily="66" charset="0"/>
              </a:rPr>
              <a:t>  </a:t>
            </a:r>
            <a:r>
              <a:rPr lang="en-US" dirty="0" smtClean="0">
                <a:solidFill>
                  <a:schemeClr val="bg1">
                    <a:lumMod val="95000"/>
                    <a:lumOff val="5000"/>
                  </a:schemeClr>
                </a:solidFill>
                <a:latin typeface="Comic Sans MS" pitchFamily="66" charset="0"/>
              </a:rPr>
              <a:t> </a:t>
            </a:r>
            <a:r>
              <a:rPr lang="en-US" sz="1800" dirty="0" smtClean="0">
                <a:solidFill>
                  <a:schemeClr val="bg1">
                    <a:lumMod val="95000"/>
                    <a:lumOff val="5000"/>
                  </a:schemeClr>
                </a:solidFill>
                <a:latin typeface="Comic Sans MS" pitchFamily="66" charset="0"/>
              </a:rPr>
              <a:t>(Science / Social Studies)</a:t>
            </a:r>
          </a:p>
        </p:txBody>
      </p:sp>
      <p:pic>
        <p:nvPicPr>
          <p:cNvPr id="15364" name="Picture 4" descr="G:\DCIM\101MSDCF\DSC01078.JPG"/>
          <p:cNvPicPr>
            <a:picLocks noChangeAspect="1" noChangeArrowheads="1"/>
          </p:cNvPicPr>
          <p:nvPr/>
        </p:nvPicPr>
        <p:blipFill>
          <a:blip r:embed="rId2" cstate="print"/>
          <a:srcRect/>
          <a:stretch>
            <a:fillRect/>
          </a:stretch>
        </p:blipFill>
        <p:spPr bwMode="auto">
          <a:xfrm>
            <a:off x="4191000" y="2514600"/>
            <a:ext cx="4651375" cy="348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solidFill>
                  <a:srgbClr val="FF0000"/>
                </a:solidFill>
              </a:rPr>
              <a:t>Standards based reporting</a:t>
            </a:r>
            <a:endParaRPr lang="en-US" dirty="0">
              <a:solidFill>
                <a:srgbClr val="FF0000"/>
              </a:solidFill>
            </a:endParaRPr>
          </a:p>
        </p:txBody>
      </p:sp>
      <p:sp>
        <p:nvSpPr>
          <p:cNvPr id="4099" name="Subtitle 4"/>
          <p:cNvSpPr>
            <a:spLocks noGrp="1"/>
          </p:cNvSpPr>
          <p:nvPr>
            <p:ph type="subTitle" idx="1"/>
          </p:nvPr>
        </p:nvSpPr>
        <p:spPr>
          <a:xfrm>
            <a:off x="1371600" y="4267200"/>
            <a:ext cx="6400800" cy="1752600"/>
          </a:xfrm>
        </p:spPr>
        <p:txBody>
          <a:bodyPr/>
          <a:lstStyle/>
          <a:p>
            <a:pPr eaLnBrk="1" hangingPunct="1"/>
            <a:r>
              <a:rPr lang="en-US" sz="3200" smtClean="0"/>
              <a:t>What does it mean and how can I help my child?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eaLnBrk="1" fontAlgn="auto" hangingPunct="1">
              <a:spcAft>
                <a:spcPts val="0"/>
              </a:spcAft>
              <a:defRPr/>
            </a:pPr>
            <a:r>
              <a:rPr lang="en-US" dirty="0" smtClean="0">
                <a:solidFill>
                  <a:srgbClr val="FF0000"/>
                </a:solidFill>
              </a:rPr>
              <a:t>Standards Based Assessments</a:t>
            </a:r>
            <a:endParaRPr lang="en-US" dirty="0">
              <a:solidFill>
                <a:srgbClr val="FF0000"/>
              </a:solidFill>
            </a:endParaRPr>
          </a:p>
        </p:txBody>
      </p:sp>
      <p:sp>
        <p:nvSpPr>
          <p:cNvPr id="6147" name="Content Placeholder 2"/>
          <p:cNvSpPr>
            <a:spLocks noGrp="1"/>
          </p:cNvSpPr>
          <p:nvPr>
            <p:ph idx="1"/>
          </p:nvPr>
        </p:nvSpPr>
        <p:spPr>
          <a:xfrm>
            <a:off x="228600" y="838200"/>
            <a:ext cx="8610600" cy="33528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b="1" dirty="0" smtClean="0"/>
              <a:t>A standard is a specific goal that all students should be able to demonstrate upon exiting second grade. </a:t>
            </a:r>
          </a:p>
          <a:p>
            <a:pPr marL="548640" indent="-411480" eaLnBrk="1" fontAlgn="auto" hangingPunct="1">
              <a:spcAft>
                <a:spcPts val="0"/>
              </a:spcAft>
              <a:buClr>
                <a:schemeClr val="tx1">
                  <a:shade val="95000"/>
                </a:schemeClr>
              </a:buClr>
              <a:buFont typeface="Wingdings 2"/>
              <a:buChar char=""/>
              <a:defRPr/>
            </a:pPr>
            <a:r>
              <a:rPr lang="en-US" sz="2400" b="1" dirty="0" smtClean="0"/>
              <a:t>We have aligned our curriculum to follow the standards given by the state of Ohio!</a:t>
            </a:r>
            <a:endParaRPr lang="en-US" sz="2200" dirty="0" smtClean="0"/>
          </a:p>
          <a:p>
            <a:pPr marL="548640" indent="-411480" eaLnBrk="1" fontAlgn="auto" hangingPunct="1">
              <a:spcAft>
                <a:spcPts val="0"/>
              </a:spcAft>
              <a:buClr>
                <a:schemeClr val="tx1">
                  <a:shade val="95000"/>
                </a:schemeClr>
              </a:buClr>
              <a:buFont typeface="Wingdings 2"/>
              <a:buChar char=""/>
              <a:defRPr/>
            </a:pPr>
            <a:r>
              <a:rPr lang="en-US" sz="2200" b="1" dirty="0" smtClean="0"/>
              <a:t> A standards based assessment allows you to gauge your child’s academic progress using a meaningful measure, </a:t>
            </a:r>
            <a:r>
              <a:rPr lang="en-US" sz="2200" b="1" u="sng" dirty="0" smtClean="0"/>
              <a:t>the state standard</a:t>
            </a:r>
            <a:r>
              <a:rPr lang="en-US" sz="2200" b="1" dirty="0" smtClean="0"/>
              <a:t>. These assessments allow you to honestly know where your child’s academic strengths and weaknesses lie.</a:t>
            </a:r>
          </a:p>
          <a:p>
            <a:pPr marL="548640" indent="-411480" eaLnBrk="1" fontAlgn="auto" hangingPunct="1">
              <a:spcAft>
                <a:spcPts val="0"/>
              </a:spcAft>
              <a:buClr>
                <a:schemeClr val="tx1">
                  <a:shade val="95000"/>
                </a:schemeClr>
              </a:buClr>
              <a:buFont typeface="Wingdings 2"/>
              <a:buChar char=""/>
              <a:defRPr/>
            </a:pPr>
            <a:endParaRPr lang="en-US" dirty="0" smtClean="0"/>
          </a:p>
        </p:txBody>
      </p:sp>
      <p:sp>
        <p:nvSpPr>
          <p:cNvPr id="5" name="Title 1"/>
          <p:cNvSpPr txBox="1">
            <a:spLocks/>
          </p:cNvSpPr>
          <p:nvPr/>
        </p:nvSpPr>
        <p:spPr>
          <a:xfrm>
            <a:off x="228600" y="3733800"/>
            <a:ext cx="8686800" cy="2057400"/>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lgn="ctr" fontAlgn="auto">
              <a:spcAft>
                <a:spcPts val="0"/>
              </a:spcAft>
              <a:defRPr/>
            </a:pPr>
            <a:r>
              <a:rPr lang="en-US" sz="2500" b="1" dirty="0">
                <a:ln w="6350">
                  <a:noFill/>
                </a:ln>
                <a:solidFill>
                  <a:srgbClr val="FF0000"/>
                </a:solidFill>
                <a:effectLst>
                  <a:outerShdw blurRad="114300" dist="101600" dir="2700000" algn="tl" rotWithShape="0">
                    <a:srgbClr val="000000">
                      <a:alpha val="40000"/>
                    </a:srgbClr>
                  </a:outerShdw>
                </a:effectLst>
                <a:latin typeface="+mj-lt"/>
                <a:ea typeface="+mj-ea"/>
                <a:cs typeface="+mj-cs"/>
              </a:rPr>
              <a:t>If my child performs poorly on an assessment in the first nine weeks will that score remain the same on the final report card?</a:t>
            </a:r>
            <a:endParaRPr lang="en-US" sz="2500" b="1" dirty="0"/>
          </a:p>
          <a:p>
            <a:pPr algn="ctr" fontAlgn="auto">
              <a:spcAft>
                <a:spcPts val="0"/>
              </a:spcAft>
              <a:defRPr/>
            </a:pPr>
            <a:endParaRPr lang="en-US" sz="2800" b="1"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sp>
        <p:nvSpPr>
          <p:cNvPr id="7" name="Content Placeholder 2"/>
          <p:cNvSpPr txBox="1">
            <a:spLocks/>
          </p:cNvSpPr>
          <p:nvPr/>
        </p:nvSpPr>
        <p:spPr bwMode="auto">
          <a:xfrm>
            <a:off x="304800" y="4648200"/>
            <a:ext cx="8610600" cy="2590800"/>
          </a:xfrm>
          <a:prstGeom prst="rect">
            <a:avLst/>
          </a:prstGeom>
          <a:noFill/>
          <a:ln w="9525">
            <a:noFill/>
            <a:miter lim="800000"/>
            <a:headEnd/>
            <a:tailEnd/>
          </a:ln>
        </p:spPr>
        <p:txBody>
          <a:bodyPr/>
          <a:lstStyle/>
          <a:p>
            <a:pPr marL="547688" indent="-411163">
              <a:spcBef>
                <a:spcPct val="20000"/>
              </a:spcBef>
              <a:buClr>
                <a:srgbClr val="F9F9F9"/>
              </a:buClr>
              <a:buSzPct val="65000"/>
              <a:defRPr/>
            </a:pPr>
            <a:endParaRPr lang="en-US" sz="2400" dirty="0">
              <a:latin typeface="+mn-lt"/>
              <a:cs typeface="+mn-cs"/>
            </a:endParaRPr>
          </a:p>
          <a:p>
            <a:pPr marL="547688" indent="-411163">
              <a:spcBef>
                <a:spcPct val="20000"/>
              </a:spcBef>
              <a:buClr>
                <a:srgbClr val="F9F9F9"/>
              </a:buClr>
              <a:buSzPct val="65000"/>
              <a:defRPr/>
            </a:pPr>
            <a:r>
              <a:rPr lang="en-US" sz="2400" dirty="0">
                <a:latin typeface="+mn-lt"/>
                <a:cs typeface="+mn-cs"/>
              </a:rPr>
              <a:t>NO! Students who score below a 3 on an assessment have the opportunity to be re-assessed on certain standards. Language Arts and Math standards will be the primary focus of re-assessments.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Cj04298270000[1]"/>
          <p:cNvPicPr>
            <a:picLocks noChangeAspect="1" noChangeArrowheads="1"/>
          </p:cNvPicPr>
          <p:nvPr/>
        </p:nvPicPr>
        <p:blipFill>
          <a:blip r:embed="rId2" cstate="print"/>
          <a:srcRect/>
          <a:stretch>
            <a:fillRect/>
          </a:stretch>
        </p:blipFill>
        <p:spPr bwMode="auto">
          <a:xfrm>
            <a:off x="0" y="1524000"/>
            <a:ext cx="2990850" cy="3657600"/>
          </a:xfrm>
          <a:prstGeom prst="rect">
            <a:avLst/>
          </a:prstGeom>
          <a:noFill/>
          <a:ln w="9525">
            <a:noFill/>
            <a:miter lim="800000"/>
            <a:headEnd/>
            <a:tailEnd/>
          </a:ln>
        </p:spPr>
      </p:pic>
      <p:sp>
        <p:nvSpPr>
          <p:cNvPr id="6147" name="AutoShape 5"/>
          <p:cNvSpPr>
            <a:spLocks noChangeArrowheads="1"/>
          </p:cNvSpPr>
          <p:nvPr/>
        </p:nvSpPr>
        <p:spPr bwMode="auto">
          <a:xfrm>
            <a:off x="2819400" y="1447800"/>
            <a:ext cx="5791200" cy="2438400"/>
          </a:xfrm>
          <a:prstGeom prst="wedgeEllipseCallout">
            <a:avLst>
              <a:gd name="adj1" fmla="val -40278"/>
              <a:gd name="adj2" fmla="val 56787"/>
            </a:avLst>
          </a:prstGeom>
          <a:solidFill>
            <a:schemeClr val="accent1"/>
          </a:solidFill>
          <a:ln w="9525">
            <a:solidFill>
              <a:schemeClr val="tx1"/>
            </a:solidFill>
            <a:miter lim="800000"/>
            <a:headEnd/>
            <a:tailEnd/>
          </a:ln>
        </p:spPr>
        <p:txBody>
          <a:bodyPr/>
          <a:lstStyle/>
          <a:p>
            <a:pPr algn="ctr"/>
            <a:endParaRPr lang="en-US">
              <a:latin typeface="Book Antiqua" pitchFamily="18" charset="0"/>
            </a:endParaRPr>
          </a:p>
        </p:txBody>
      </p:sp>
      <p:sp>
        <p:nvSpPr>
          <p:cNvPr id="6148" name="Text Box 6"/>
          <p:cNvSpPr txBox="1">
            <a:spLocks noChangeArrowheads="1"/>
          </p:cNvSpPr>
          <p:nvPr/>
        </p:nvSpPr>
        <p:spPr bwMode="auto">
          <a:xfrm>
            <a:off x="3505200" y="1965325"/>
            <a:ext cx="4800600" cy="1570038"/>
          </a:xfrm>
          <a:prstGeom prst="rect">
            <a:avLst/>
          </a:prstGeom>
          <a:noFill/>
          <a:ln w="9525">
            <a:noFill/>
            <a:miter lim="800000"/>
            <a:headEnd/>
            <a:tailEnd/>
          </a:ln>
        </p:spPr>
        <p:txBody>
          <a:bodyPr>
            <a:spAutoFit/>
          </a:bodyPr>
          <a:lstStyle/>
          <a:p>
            <a:pPr>
              <a:spcBef>
                <a:spcPct val="50000"/>
              </a:spcBef>
            </a:pPr>
            <a:r>
              <a:rPr lang="en-US" sz="2400">
                <a:latin typeface="Book Antiqua" pitchFamily="18" charset="0"/>
              </a:rPr>
              <a:t>“I can see the exact things that Billy needs extra work on.  And, </a:t>
            </a:r>
            <a:r>
              <a:rPr lang="en-US" sz="2400" i="1">
                <a:latin typeface="Book Antiqua" pitchFamily="18" charset="0"/>
              </a:rPr>
              <a:t>WOW!</a:t>
            </a:r>
            <a:r>
              <a:rPr lang="en-US" sz="2400">
                <a:latin typeface="Book Antiqua" pitchFamily="18" charset="0"/>
              </a:rPr>
              <a:t>  Look at </a:t>
            </a:r>
            <a:r>
              <a:rPr lang="en-US" sz="2400" b="1" i="1">
                <a:latin typeface="Book Antiqua" pitchFamily="18" charset="0"/>
              </a:rPr>
              <a:t>all</a:t>
            </a:r>
            <a:r>
              <a:rPr lang="en-US" sz="2400">
                <a:latin typeface="Book Antiqua" pitchFamily="18" charset="0"/>
              </a:rPr>
              <a:t> the things Billy knows and is doing well!”</a:t>
            </a:r>
          </a:p>
        </p:txBody>
      </p:sp>
      <p:sp>
        <p:nvSpPr>
          <p:cNvPr id="6149" name="Text Box 7"/>
          <p:cNvSpPr txBox="1">
            <a:spLocks noChangeArrowheads="1"/>
          </p:cNvSpPr>
          <p:nvPr/>
        </p:nvSpPr>
        <p:spPr bwMode="auto">
          <a:xfrm>
            <a:off x="4114800" y="4267200"/>
            <a:ext cx="4648200" cy="366713"/>
          </a:xfrm>
          <a:prstGeom prst="rect">
            <a:avLst/>
          </a:prstGeom>
          <a:noFill/>
          <a:ln w="9525">
            <a:noFill/>
            <a:miter lim="800000"/>
            <a:headEnd/>
            <a:tailEnd/>
          </a:ln>
        </p:spPr>
        <p:txBody>
          <a:bodyPr>
            <a:spAutoFit/>
          </a:bodyPr>
          <a:lstStyle/>
          <a:p>
            <a:pPr>
              <a:spcBef>
                <a:spcPct val="50000"/>
              </a:spcBef>
              <a:buFont typeface="Wingdings" pitchFamily="2" charset="2"/>
              <a:buChar char="§"/>
            </a:pPr>
            <a:endParaRPr lang="en-US">
              <a:latin typeface="Book Antiqua" pitchFamily="18" charset="0"/>
            </a:endParaRPr>
          </a:p>
        </p:txBody>
      </p:sp>
      <p:sp>
        <p:nvSpPr>
          <p:cNvPr id="6150" name="Text Box 8"/>
          <p:cNvSpPr txBox="1">
            <a:spLocks noChangeArrowheads="1"/>
          </p:cNvSpPr>
          <p:nvPr/>
        </p:nvSpPr>
        <p:spPr bwMode="auto">
          <a:xfrm>
            <a:off x="2895600" y="4495800"/>
            <a:ext cx="5867400" cy="2062163"/>
          </a:xfrm>
          <a:prstGeom prst="rect">
            <a:avLst/>
          </a:prstGeom>
          <a:solidFill>
            <a:srgbClr val="CCFFCC"/>
          </a:solidFill>
          <a:ln w="9525">
            <a:noFill/>
            <a:miter lim="800000"/>
            <a:headEnd/>
            <a:tailEnd/>
          </a:ln>
        </p:spPr>
        <p:txBody>
          <a:bodyPr>
            <a:spAutoFit/>
          </a:bodyPr>
          <a:lstStyle/>
          <a:p>
            <a:pPr>
              <a:spcBef>
                <a:spcPct val="50000"/>
              </a:spcBef>
              <a:buFont typeface="Wingdings" pitchFamily="2" charset="2"/>
              <a:buNone/>
            </a:pPr>
            <a:r>
              <a:rPr lang="en-US">
                <a:solidFill>
                  <a:srgbClr val="FF0000"/>
                </a:solidFill>
                <a:latin typeface="Broadway" pitchFamily="82" charset="0"/>
              </a:rPr>
              <a:t>Productive…</a:t>
            </a:r>
          </a:p>
          <a:p>
            <a:pPr>
              <a:spcBef>
                <a:spcPct val="50000"/>
              </a:spcBef>
              <a:buFont typeface="Wingdings" pitchFamily="2" charset="2"/>
              <a:buChar char="§"/>
            </a:pPr>
            <a:r>
              <a:rPr lang="en-US" sz="2000" b="1">
                <a:solidFill>
                  <a:srgbClr val="FF0000"/>
                </a:solidFill>
                <a:latin typeface="Book Antiqua" pitchFamily="18" charset="0"/>
              </a:rPr>
              <a:t>Parents see </a:t>
            </a:r>
            <a:r>
              <a:rPr lang="en-US" sz="2000" b="1" u="sng">
                <a:solidFill>
                  <a:srgbClr val="FF0000"/>
                </a:solidFill>
                <a:latin typeface="Book Antiqua" pitchFamily="18" charset="0"/>
              </a:rPr>
              <a:t>specific areas</a:t>
            </a:r>
            <a:r>
              <a:rPr lang="en-US" sz="2000" b="1">
                <a:solidFill>
                  <a:srgbClr val="FF0000"/>
                </a:solidFill>
                <a:latin typeface="Book Antiqua" pitchFamily="18" charset="0"/>
              </a:rPr>
              <a:t> of success and weakness. </a:t>
            </a:r>
          </a:p>
          <a:p>
            <a:pPr>
              <a:spcBef>
                <a:spcPct val="50000"/>
              </a:spcBef>
              <a:buFont typeface="Wingdings" pitchFamily="2" charset="2"/>
              <a:buChar char="§"/>
            </a:pPr>
            <a:r>
              <a:rPr lang="en-US" sz="2000" b="1">
                <a:solidFill>
                  <a:srgbClr val="FF0000"/>
                </a:solidFill>
                <a:latin typeface="Book Antiqua" pitchFamily="18" charset="0"/>
              </a:rPr>
              <a:t>Learning goals can easily be targeted.</a:t>
            </a:r>
          </a:p>
          <a:p>
            <a:pPr>
              <a:spcBef>
                <a:spcPct val="50000"/>
              </a:spcBef>
              <a:buFont typeface="Wingdings" pitchFamily="2" charset="2"/>
              <a:buChar char="§"/>
            </a:pPr>
            <a:r>
              <a:rPr lang="en-US" sz="2000" b="1" u="sng">
                <a:solidFill>
                  <a:srgbClr val="FF0000"/>
                </a:solidFill>
                <a:latin typeface="Book Antiqua" pitchFamily="18" charset="0"/>
              </a:rPr>
              <a:t>Parents can celebrate the areas of strength</a:t>
            </a:r>
            <a:r>
              <a:rPr lang="en-US" sz="2000" b="1">
                <a:solidFill>
                  <a:srgbClr val="FF0000"/>
                </a:solidFill>
                <a:latin typeface="Book Antiqua" pitchFamily="18" charset="0"/>
              </a:rPr>
              <a:t>!</a:t>
            </a:r>
          </a:p>
        </p:txBody>
      </p:sp>
      <p:sp>
        <p:nvSpPr>
          <p:cNvPr id="6151" name="Rectangle 8"/>
          <p:cNvSpPr>
            <a:spLocks noChangeArrowheads="1"/>
          </p:cNvSpPr>
          <p:nvPr/>
        </p:nvSpPr>
        <p:spPr bwMode="auto">
          <a:xfrm>
            <a:off x="457200" y="457200"/>
            <a:ext cx="8305800" cy="646113"/>
          </a:xfrm>
          <a:prstGeom prst="rect">
            <a:avLst/>
          </a:prstGeom>
          <a:noFill/>
          <a:ln w="9525">
            <a:noFill/>
            <a:miter lim="800000"/>
            <a:headEnd/>
            <a:tailEnd/>
          </a:ln>
        </p:spPr>
        <p:txBody>
          <a:bodyPr>
            <a:spAutoFit/>
          </a:bodyPr>
          <a:lstStyle/>
          <a:p>
            <a:r>
              <a:rPr lang="en-US" sz="3600" b="1">
                <a:latin typeface="Book Antiqua" pitchFamily="18" charset="0"/>
              </a:rPr>
              <a:t>Standards Based Reporting…</a:t>
            </a:r>
            <a:endParaRPr lang="en-US" sz="3600">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Assessment Example</a:t>
            </a:r>
            <a:endParaRPr lang="en-US" dirty="0">
              <a:solidFill>
                <a:srgbClr val="FF0000"/>
              </a:solidFill>
            </a:endParaRPr>
          </a:p>
        </p:txBody>
      </p:sp>
      <p:sp>
        <p:nvSpPr>
          <p:cNvPr id="7171" name="Content Placeholder 2"/>
          <p:cNvSpPr>
            <a:spLocks noGrp="1"/>
          </p:cNvSpPr>
          <p:nvPr>
            <p:ph idx="1"/>
          </p:nvPr>
        </p:nvSpPr>
        <p:spPr/>
        <p:txBody>
          <a:bodyPr/>
          <a:lstStyle/>
          <a:p>
            <a:pPr eaLnBrk="1" hangingPunct="1"/>
            <a:endParaRPr lang="en-US" smtClean="0"/>
          </a:p>
        </p:txBody>
      </p:sp>
      <p:pic>
        <p:nvPicPr>
          <p:cNvPr id="7172" name="Picture 2" descr="C:\Users\Dan\Desktop\Assessment Example.jpg"/>
          <p:cNvPicPr>
            <a:picLocks noChangeAspect="1" noChangeArrowheads="1"/>
          </p:cNvPicPr>
          <p:nvPr/>
        </p:nvPicPr>
        <p:blipFill>
          <a:blip r:embed="rId2" cstate="print"/>
          <a:srcRect/>
          <a:stretch>
            <a:fillRect/>
          </a:stretch>
        </p:blipFill>
        <p:spPr bwMode="auto">
          <a:xfrm>
            <a:off x="457200" y="1447800"/>
            <a:ext cx="8229600" cy="527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pPr eaLnBrk="1" fontAlgn="auto" hangingPunct="1">
              <a:spcAft>
                <a:spcPts val="0"/>
              </a:spcAft>
              <a:defRPr/>
            </a:pPr>
            <a:r>
              <a:rPr lang="en-US" sz="3800" dirty="0" smtClean="0">
                <a:solidFill>
                  <a:srgbClr val="FF0000"/>
                </a:solidFill>
                <a:latin typeface="Arial"/>
              </a:rPr>
              <a:t>How will I know how my child is doing?</a:t>
            </a:r>
            <a:r>
              <a:rPr lang="en-US" dirty="0" smtClean="0">
                <a:solidFill>
                  <a:srgbClr val="000000"/>
                </a:solidFill>
                <a:latin typeface="Arial"/>
              </a:rPr>
              <a:t/>
            </a:r>
            <a:br>
              <a:rPr lang="en-US" dirty="0" smtClean="0">
                <a:solidFill>
                  <a:srgbClr val="000000"/>
                </a:solidFill>
                <a:latin typeface="Arial"/>
              </a:rPr>
            </a:br>
            <a:endParaRPr lang="en-US" dirty="0"/>
          </a:p>
        </p:txBody>
      </p:sp>
      <p:sp>
        <p:nvSpPr>
          <p:cNvPr id="8195" name="Content Placeholder 2"/>
          <p:cNvSpPr>
            <a:spLocks noGrp="1"/>
          </p:cNvSpPr>
          <p:nvPr>
            <p:ph idx="1"/>
          </p:nvPr>
        </p:nvSpPr>
        <p:spPr>
          <a:xfrm>
            <a:off x="152400" y="1066800"/>
            <a:ext cx="8610600" cy="5241925"/>
          </a:xfrm>
        </p:spPr>
        <p:txBody>
          <a:bodyPr/>
          <a:lstStyle/>
          <a:p>
            <a:pPr algn="ctr" eaLnBrk="1" hangingPunct="1">
              <a:buFont typeface="Wingdings 2" pitchFamily="18" charset="2"/>
              <a:buNone/>
            </a:pPr>
            <a:r>
              <a:rPr lang="en-US" b="1" smtClean="0"/>
              <a:t>Students receive a 3 when they meet the standard.</a:t>
            </a:r>
          </a:p>
          <a:p>
            <a:pPr algn="ctr" eaLnBrk="1" hangingPunct="1">
              <a:buFont typeface="Wingdings 2" pitchFamily="18" charset="2"/>
              <a:buNone/>
            </a:pPr>
            <a:endParaRPr lang="en-US" sz="2200" b="1" smtClean="0"/>
          </a:p>
          <a:p>
            <a:pPr eaLnBrk="1" hangingPunct="1">
              <a:buFont typeface="Wingdings 2" pitchFamily="18" charset="2"/>
              <a:buNone/>
            </a:pPr>
            <a:r>
              <a:rPr lang="en-US" sz="2000" smtClean="0"/>
              <a:t>If they do not receive a 3, they may receive one of the following:</a:t>
            </a:r>
          </a:p>
          <a:p>
            <a:pPr eaLnBrk="1" hangingPunct="1">
              <a:buFont typeface="Wingdings 2" pitchFamily="18" charset="2"/>
              <a:buNone/>
            </a:pPr>
            <a:endParaRPr lang="en-US" smtClean="0"/>
          </a:p>
          <a:p>
            <a:pPr eaLnBrk="1" hangingPunct="1">
              <a:buFont typeface="Wingdings 2" pitchFamily="18" charset="2"/>
              <a:buNone/>
            </a:pPr>
            <a:r>
              <a:rPr lang="en-US" sz="2400" b="1" smtClean="0"/>
              <a:t>Students receive a 2 </a:t>
            </a:r>
            <a:r>
              <a:rPr lang="en-US" sz="2400" smtClean="0"/>
              <a:t>if they have made some progress but are not quite on track. Some intervention may be necessary.</a:t>
            </a:r>
          </a:p>
          <a:p>
            <a:pPr eaLnBrk="1" hangingPunct="1">
              <a:buFont typeface="Wingdings 2" pitchFamily="18" charset="2"/>
              <a:buNone/>
            </a:pPr>
            <a:endParaRPr lang="en-US" sz="2400" smtClean="0"/>
          </a:p>
          <a:p>
            <a:pPr eaLnBrk="1" hangingPunct="1">
              <a:buFont typeface="Wingdings 2" pitchFamily="18" charset="2"/>
              <a:buNone/>
            </a:pPr>
            <a:r>
              <a:rPr lang="en-US" sz="2400" b="1" smtClean="0"/>
              <a:t>Students receive a 1 </a:t>
            </a:r>
            <a:r>
              <a:rPr lang="en-US" sz="2400" smtClean="0"/>
              <a:t>if they require a lot of extra support and intervention to achieve the standard.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Dan\Desktop\Report Card pg3.jpg"/>
          <p:cNvPicPr>
            <a:picLocks noChangeAspect="1" noChangeArrowheads="1"/>
          </p:cNvPicPr>
          <p:nvPr/>
        </p:nvPicPr>
        <p:blipFill>
          <a:blip r:embed="rId2" cstate="print"/>
          <a:srcRect/>
          <a:stretch>
            <a:fillRect/>
          </a:stretch>
        </p:blipFill>
        <p:spPr bwMode="auto">
          <a:xfrm>
            <a:off x="7086600" y="0"/>
            <a:ext cx="2057400" cy="2646363"/>
          </a:xfrm>
          <a:prstGeom prst="rect">
            <a:avLst/>
          </a:prstGeom>
          <a:noFill/>
          <a:ln w="9525">
            <a:noFill/>
            <a:miter lim="800000"/>
            <a:headEnd/>
            <a:tailEnd/>
          </a:ln>
        </p:spPr>
      </p:pic>
      <p:sp>
        <p:nvSpPr>
          <p:cNvPr id="2" name="Title 1"/>
          <p:cNvSpPr>
            <a:spLocks noGrp="1"/>
          </p:cNvSpPr>
          <p:nvPr>
            <p:ph type="title"/>
          </p:nvPr>
        </p:nvSpPr>
        <p:spPr>
          <a:xfrm>
            <a:off x="2209800" y="381000"/>
            <a:ext cx="4800600" cy="1143000"/>
          </a:xfrm>
        </p:spPr>
        <p:txBody>
          <a:bodyPr>
            <a:normAutofit fontScale="90000"/>
          </a:bodyPr>
          <a:lstStyle/>
          <a:p>
            <a:pPr eaLnBrk="1" fontAlgn="auto" hangingPunct="1">
              <a:spcAft>
                <a:spcPts val="0"/>
              </a:spcAft>
              <a:defRPr/>
            </a:pPr>
            <a:r>
              <a:rPr lang="en-US" dirty="0" smtClean="0">
                <a:solidFill>
                  <a:srgbClr val="FF0000"/>
                </a:solidFill>
              </a:rPr>
              <a:t>Our Standards Based Report Card</a:t>
            </a:r>
            <a:endParaRPr lang="en-US" dirty="0">
              <a:solidFill>
                <a:srgbClr val="FF0000"/>
              </a:solidFill>
            </a:endParaRPr>
          </a:p>
        </p:txBody>
      </p:sp>
      <p:sp>
        <p:nvSpPr>
          <p:cNvPr id="9220" name="Content Placeholder 2"/>
          <p:cNvSpPr>
            <a:spLocks noGrp="1"/>
          </p:cNvSpPr>
          <p:nvPr>
            <p:ph idx="1"/>
          </p:nvPr>
        </p:nvSpPr>
        <p:spPr/>
        <p:txBody>
          <a:bodyPr/>
          <a:lstStyle/>
          <a:p>
            <a:pPr eaLnBrk="1" hangingPunct="1"/>
            <a:endParaRPr lang="en-US" smtClean="0"/>
          </a:p>
        </p:txBody>
      </p:sp>
      <p:pic>
        <p:nvPicPr>
          <p:cNvPr id="9221" name="Picture 2" descr="C:\Users\Dan\Desktop\Report Card pg 1.jpg"/>
          <p:cNvPicPr>
            <a:picLocks noChangeAspect="1" noChangeArrowheads="1"/>
          </p:cNvPicPr>
          <p:nvPr/>
        </p:nvPicPr>
        <p:blipFill>
          <a:blip r:embed="rId3" cstate="print"/>
          <a:srcRect/>
          <a:stretch>
            <a:fillRect/>
          </a:stretch>
        </p:blipFill>
        <p:spPr bwMode="auto">
          <a:xfrm>
            <a:off x="0" y="0"/>
            <a:ext cx="1981200" cy="2582863"/>
          </a:xfrm>
          <a:prstGeom prst="rect">
            <a:avLst/>
          </a:prstGeom>
          <a:noFill/>
          <a:ln w="9525">
            <a:noFill/>
            <a:miter lim="800000"/>
            <a:headEnd/>
            <a:tailEnd/>
          </a:ln>
        </p:spPr>
      </p:pic>
      <p:pic>
        <p:nvPicPr>
          <p:cNvPr id="9222" name="Picture 6" descr="C:\Users\Dan\Desktop\Report card pg2-3.jpg"/>
          <p:cNvPicPr>
            <a:picLocks noChangeAspect="1" noChangeArrowheads="1"/>
          </p:cNvPicPr>
          <p:nvPr/>
        </p:nvPicPr>
        <p:blipFill>
          <a:blip r:embed="rId4" cstate="print"/>
          <a:srcRect/>
          <a:stretch>
            <a:fillRect/>
          </a:stretch>
        </p:blipFill>
        <p:spPr bwMode="auto">
          <a:xfrm>
            <a:off x="1143000" y="1981200"/>
            <a:ext cx="7285038"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smtClean="0">
                <a:solidFill>
                  <a:srgbClr val="FF0000"/>
                </a:solidFill>
                <a:latin typeface="Arial"/>
              </a:rPr>
              <a:t/>
            </a:r>
            <a:br>
              <a:rPr lang="en-US" dirty="0" smtClean="0">
                <a:solidFill>
                  <a:srgbClr val="FF0000"/>
                </a:solidFill>
                <a:latin typeface="Arial"/>
              </a:rPr>
            </a:br>
            <a:r>
              <a:rPr lang="en-US" dirty="0" smtClean="0">
                <a:solidFill>
                  <a:srgbClr val="FF0000"/>
                </a:solidFill>
                <a:latin typeface="Arial"/>
              </a:rPr>
              <a:t>What does the standards based report card tell you as a parent?</a:t>
            </a:r>
            <a:r>
              <a:rPr lang="en-US" dirty="0" smtClean="0">
                <a:solidFill>
                  <a:srgbClr val="000000"/>
                </a:solidFill>
                <a:latin typeface="Arial"/>
              </a:rPr>
              <a:t/>
            </a:r>
            <a:br>
              <a:rPr lang="en-US" dirty="0" smtClean="0">
                <a:solidFill>
                  <a:srgbClr val="000000"/>
                </a:solidFill>
                <a:latin typeface="Arial"/>
              </a:rPr>
            </a:br>
            <a:endParaRPr lang="en-US" dirty="0"/>
          </a:p>
        </p:txBody>
      </p:sp>
      <p:sp>
        <p:nvSpPr>
          <p:cNvPr id="10243" name="Content Placeholder 2"/>
          <p:cNvSpPr>
            <a:spLocks noGrp="1"/>
          </p:cNvSpPr>
          <p:nvPr>
            <p:ph idx="1"/>
          </p:nvPr>
        </p:nvSpPr>
        <p:spPr/>
        <p:txBody>
          <a:bodyPr/>
          <a:lstStyle/>
          <a:p>
            <a:pPr eaLnBrk="1" hangingPunct="1"/>
            <a:r>
              <a:rPr lang="en-US" sz="2400" b="1" smtClean="0"/>
              <a:t>It provides you with information on your child’s specific </a:t>
            </a:r>
            <a:r>
              <a:rPr lang="en-US" sz="2400" b="1" u="sng" smtClean="0"/>
              <a:t>areas of progress </a:t>
            </a:r>
            <a:r>
              <a:rPr lang="en-US" sz="2400" b="1" smtClean="0"/>
              <a:t>toward the state standards each 9 week period.</a:t>
            </a:r>
          </a:p>
          <a:p>
            <a:pPr eaLnBrk="1" hangingPunct="1">
              <a:buFont typeface="Wingdings 2" pitchFamily="18" charset="2"/>
              <a:buNone/>
            </a:pPr>
            <a:endParaRPr lang="en-US" sz="2400" b="1" smtClean="0"/>
          </a:p>
          <a:p>
            <a:pPr eaLnBrk="1" hangingPunct="1"/>
            <a:r>
              <a:rPr lang="en-US" sz="2400" b="1" smtClean="0"/>
              <a:t>The mid-term reports and report cards show your child’s </a:t>
            </a:r>
            <a:r>
              <a:rPr lang="en-US" sz="2400" b="1" u="sng" smtClean="0"/>
              <a:t>strengths and weaknesses</a:t>
            </a:r>
            <a:r>
              <a:rPr lang="en-US" sz="2400" b="1" smtClean="0"/>
              <a:t>. As a parent you know where your child is excelling and where he/she needs additional assistance. </a:t>
            </a:r>
          </a:p>
          <a:p>
            <a:pPr eaLnBrk="1" hangingPunct="1">
              <a:buFont typeface="Wingdings 2" pitchFamily="18" charset="2"/>
              <a:buNone/>
            </a:pPr>
            <a:endParaRPr lang="en-US" sz="2400" smtClean="0">
              <a:latin typeface="Verdana" pitchFamily="34"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Data Notebook</a:t>
            </a:r>
            <a:endParaRPr lang="en-US" dirty="0">
              <a:solidFill>
                <a:srgbClr val="FF0000"/>
              </a:solidFill>
            </a:endParaRPr>
          </a:p>
        </p:txBody>
      </p:sp>
      <p:sp>
        <p:nvSpPr>
          <p:cNvPr id="3" name="Content Placeholder 2"/>
          <p:cNvSpPr>
            <a:spLocks noGrp="1"/>
          </p:cNvSpPr>
          <p:nvPr>
            <p:ph idx="1"/>
          </p:nvPr>
        </p:nvSpPr>
        <p:spPr>
          <a:xfrm>
            <a:off x="457200" y="1447800"/>
            <a:ext cx="8229600" cy="508952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The Data Notebook is designed to give parents and students the most current progress report available.</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The Data Notebook is divided into areas similar to the report card. Assessments will remain in the Data Notebook for the grading period- possibly longer. Please do not remove anything!</a:t>
            </a:r>
          </a:p>
          <a:p>
            <a:pPr marL="548640" indent="-411480" eaLnBrk="1" fontAlgn="auto" hangingPunct="1">
              <a:spcAft>
                <a:spcPts val="0"/>
              </a:spcAft>
              <a:buClr>
                <a:schemeClr val="tx1">
                  <a:shade val="95000"/>
                </a:schemeClr>
              </a:buClr>
              <a:buFont typeface="Wingdings 2" pitchFamily="18" charset="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This form of shared reporting permits parents and students to see strengths and weaknesses. Allowing parents to assist their child focus on needed areas.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603</TotalTime>
  <Words>662</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Lucida Sans</vt:lpstr>
      <vt:lpstr>Book Antiqua</vt:lpstr>
      <vt:lpstr>Wingdings 2</vt:lpstr>
      <vt:lpstr>Wingdings</vt:lpstr>
      <vt:lpstr>Wingdings 3</vt:lpstr>
      <vt:lpstr>Calibri</vt:lpstr>
      <vt:lpstr>Broadway</vt:lpstr>
      <vt:lpstr>Verdana</vt:lpstr>
      <vt:lpstr>Comic Sans MS</vt:lpstr>
      <vt:lpstr>Apex</vt:lpstr>
      <vt:lpstr>Welcome to Mrs. Russell's second grade at  Tusky Valley Intermediate! </vt:lpstr>
      <vt:lpstr>Standards based reporting</vt:lpstr>
      <vt:lpstr>Standards Based Assessments</vt:lpstr>
      <vt:lpstr>Slide 4</vt:lpstr>
      <vt:lpstr>Assessment Example</vt:lpstr>
      <vt:lpstr>How will I know how my child is doing? </vt:lpstr>
      <vt:lpstr>Our Standards Based Report Card</vt:lpstr>
      <vt:lpstr> What does the standards based report card tell you as a parent? </vt:lpstr>
      <vt:lpstr>Data Notebook</vt:lpstr>
      <vt:lpstr>Mrs. Russell’s Expectations…</vt:lpstr>
      <vt:lpstr>Homework Logs</vt:lpstr>
      <vt:lpstr>How can I contact Mrs. Russell?</vt:lpstr>
      <vt:lpstr>Book Orders… Sharpeners…  Labeling Data Notebooks…</vt:lpstr>
    </vt:vector>
  </TitlesOfParts>
  <Company>Moen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based reporting</dc:title>
  <dc:creator>Missy</dc:creator>
  <cp:lastModifiedBy>Dan</cp:lastModifiedBy>
  <cp:revision>39</cp:revision>
  <dcterms:created xsi:type="dcterms:W3CDTF">2009-09-10T01:39:31Z</dcterms:created>
  <dcterms:modified xsi:type="dcterms:W3CDTF">2013-03-29T18:50:27Z</dcterms:modified>
</cp:coreProperties>
</file>